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61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E1107-F9C9-4C51-90E8-531D8996DF9E}" v="2" dt="2023-07-04T23:48:45.040"/>
  </p1510:revLst>
</p1510:revInfo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1915" autoAdjust="0"/>
  </p:normalViewPr>
  <p:slideViewPr>
    <p:cSldViewPr>
      <p:cViewPr varScale="1">
        <p:scale>
          <a:sx n="60" d="100"/>
          <a:sy n="60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1B6C8-5084-45DF-B384-E50E485B3283}" type="datetimeFigureOut">
              <a:rPr lang="en-CA" smtClean="0"/>
              <a:pPr/>
              <a:t>2023-07-04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25748-E066-4DF8-9F39-493B486973D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25748-E066-4DF8-9F39-493B486973D4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D8EE3-F41F-4C00-86B2-857B86507FB2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4C41A-2D31-4C66-9CB0-2134539AC3D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1854F-034A-4C44-A779-1B1191142989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D8034-AB0B-485B-91A3-9FB25CCDBD70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5C260-A871-4F85-BA0F-DD0C28210D5F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0608C-E659-40C3-B7B9-5CFA2FFB0455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F9292-7287-40FE-99B5-45A84E36B637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BE80D-6CD4-442E-A165-7B5E3AB7BBE8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8632E-7100-4C04-92A3-4AAB2F845886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28233-AAD7-4BB8-BFA3-631712D84843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6C65-69B3-4B11-BE87-F6B0DFAB40D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8FCD36-8876-44AD-9474-4E5542C7959E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gdu.gcpe.gov.bc.ca/Photos/Photoshoot_NaturalGas/index.html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9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8.png"/><Relationship Id="rId10" Type="http://schemas.openxmlformats.org/officeDocument/2006/relationships/image" Target="../media/image27.jpe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9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aredServices_PowerPoint_Dk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SharedServices_PowerPoint_BC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446213"/>
            <a:ext cx="6357938" cy="5411787"/>
          </a:xfrm>
          <a:prstGeom prst="rect">
            <a:avLst/>
          </a:prstGeom>
          <a:noFill/>
        </p:spPr>
      </p:pic>
      <p:pic>
        <p:nvPicPr>
          <p:cNvPr id="2057" name="Picture 9" descr="Generic_PowerPoint_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2059" name="Picture 11" descr="Generic_PowerPoint_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6" name="Picture 15" descr="BC_ENV_H_RGB_rev cropp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812777" cy="126147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2111375"/>
            <a:ext cx="8458200" cy="1470025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The Evolution of Environmental Management in BC: </a:t>
            </a:r>
            <a:b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 Waste Management Perspective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endParaRPr lang="en-CA" sz="2800" b="1" dirty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CA" sz="2800" b="1" dirty="0">
                <a:solidFill>
                  <a:schemeClr val="bg1"/>
                </a:solidFill>
                <a:latin typeface="Cambria" pitchFamily="18" charset="0"/>
              </a:rPr>
              <a:t>Environmental Managers Association of BC</a:t>
            </a:r>
          </a:p>
          <a:p>
            <a:endParaRPr lang="en-CA" sz="600" b="1" dirty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CA" sz="2400" dirty="0">
                <a:solidFill>
                  <a:schemeClr val="bg1"/>
                </a:solidFill>
                <a:latin typeface="Cambria" pitchFamily="18" charset="0"/>
              </a:rPr>
              <a:t>Jim Standen</a:t>
            </a:r>
          </a:p>
          <a:p>
            <a:r>
              <a:rPr lang="en-CA" sz="2400" dirty="0">
                <a:solidFill>
                  <a:schemeClr val="bg1"/>
                </a:solidFill>
                <a:latin typeface="Cambria" pitchFamily="18" charset="0"/>
              </a:rPr>
              <a:t>Assistant Deputy Minister</a:t>
            </a:r>
          </a:p>
          <a:p>
            <a:r>
              <a:rPr lang="en-CA" sz="2400" dirty="0">
                <a:solidFill>
                  <a:schemeClr val="bg1"/>
                </a:solidFill>
                <a:latin typeface="Cambria" pitchFamily="18" charset="0"/>
              </a:rPr>
              <a:t>BC Ministry of Environment</a:t>
            </a:r>
          </a:p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D8EE3-F41F-4C00-86B2-857B86507FB2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1271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CA" dirty="0"/>
              <a:t>Role of Environment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/>
          <a:p>
            <a:r>
              <a:rPr lang="en-CA" dirty="0">
                <a:latin typeface="Cambria" pitchFamily="18" charset="0"/>
              </a:rPr>
              <a:t>Legislation/Policy Development</a:t>
            </a:r>
          </a:p>
          <a:p>
            <a:r>
              <a:rPr lang="en-CA" dirty="0">
                <a:latin typeface="Cambria" pitchFamily="18" charset="0"/>
              </a:rPr>
              <a:t>Social license</a:t>
            </a:r>
          </a:p>
          <a:p>
            <a:r>
              <a:rPr lang="en-CA" dirty="0">
                <a:latin typeface="Cambria" pitchFamily="18" charset="0"/>
              </a:rPr>
              <a:t>Investment Climate</a:t>
            </a:r>
          </a:p>
          <a:p>
            <a:r>
              <a:rPr lang="en-CA" dirty="0">
                <a:latin typeface="Cambria" pitchFamily="18" charset="0"/>
              </a:rPr>
              <a:t>Certainty</a:t>
            </a:r>
          </a:p>
          <a:p>
            <a:r>
              <a:rPr lang="en-CA" dirty="0">
                <a:latin typeface="Cambria" pitchFamily="18" charset="0"/>
              </a:rPr>
              <a:t>Predictability</a:t>
            </a:r>
          </a:p>
          <a:p>
            <a:r>
              <a:rPr lang="en-CA" dirty="0">
                <a:latin typeface="Cambria" pitchFamily="18" charset="0"/>
              </a:rPr>
              <a:t>Timeliness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33400" y="2332037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3200" dirty="0">
              <a:latin typeface="Cambr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2" name="Picture 2" descr="http://cdn6.triplepundit.com/wp-content/uploads/2011/05/Environmental-Balan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2362200"/>
            <a:ext cx="4149183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3" name="Picture 7" descr="Generic_PowerPoint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9225" name="Picture 9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/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608C-E659-40C3-B7B9-5CFA2FFB0455}" type="slidenum">
              <a:rPr lang="en-CA" smtClean="0"/>
              <a:pPr/>
              <a:t>11</a:t>
            </a:fld>
            <a:endParaRPr lang="en-CA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04800" y="4599176"/>
            <a:ext cx="3810000" cy="1954024"/>
          </a:xfrm>
        </p:spPr>
        <p:txBody>
          <a:bodyPr>
            <a:normAutofit/>
          </a:bodyPr>
          <a:lstStyle/>
          <a:p>
            <a:pPr algn="l"/>
            <a:r>
              <a:rPr lang="en-CA" sz="4900" dirty="0"/>
              <a:t>ENERGY -</a:t>
            </a:r>
            <a:br>
              <a:rPr lang="en-CA" dirty="0"/>
            </a:br>
            <a:r>
              <a:rPr lang="en-CA" sz="2800" dirty="0">
                <a:latin typeface="Cambria" pitchFamily="18" charset="0"/>
              </a:rPr>
              <a:t>A Complex </a:t>
            </a:r>
            <a:br>
              <a:rPr lang="en-CA" sz="2800" dirty="0">
                <a:latin typeface="Cambria" pitchFamily="18" charset="0"/>
              </a:rPr>
            </a:br>
            <a:r>
              <a:rPr lang="en-CA" sz="2800" dirty="0">
                <a:latin typeface="Cambria" pitchFamily="18" charset="0"/>
              </a:rPr>
              <a:t>Regulatory Landscape</a:t>
            </a:r>
            <a:endParaRPr lang="en-CA" dirty="0">
              <a:latin typeface="Cambria" pitchFamily="18" charset="0"/>
            </a:endParaRPr>
          </a:p>
        </p:txBody>
      </p:sp>
      <p:pic>
        <p:nvPicPr>
          <p:cNvPr id="18434" name="Picture 2" descr="http://beliefchangers.com/site/wp-content/uploads/2011/08/stick_figure_sit_in_question_mark_400_clr-281x3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048000" y="0"/>
            <a:ext cx="2676525" cy="2857500"/>
          </a:xfrm>
          <a:prstGeom prst="rect">
            <a:avLst/>
          </a:prstGeom>
          <a:noFill/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733800" y="1676400"/>
            <a:ext cx="5334000" cy="4525963"/>
          </a:xfrm>
        </p:spPr>
        <p:txBody>
          <a:bodyPr/>
          <a:lstStyle/>
          <a:p>
            <a:r>
              <a:rPr lang="en-CA" sz="2000" dirty="0">
                <a:latin typeface="Cambria" pitchFamily="18" charset="0"/>
              </a:rPr>
              <a:t>Provincial Permitting/Regulation</a:t>
            </a:r>
          </a:p>
          <a:p>
            <a:pPr lvl="1"/>
            <a:r>
              <a:rPr lang="en-CA" sz="1800" dirty="0">
                <a:latin typeface="Cambria" pitchFamily="18" charset="0"/>
              </a:rPr>
              <a:t>EAO (reviewable projects)</a:t>
            </a:r>
          </a:p>
          <a:p>
            <a:pPr lvl="1"/>
            <a:r>
              <a:rPr lang="en-CA" sz="1800" dirty="0">
                <a:latin typeface="Cambria" pitchFamily="18" charset="0"/>
              </a:rPr>
              <a:t>OGC (wells, gathering, processing, transmission and liquefaction)</a:t>
            </a:r>
          </a:p>
          <a:p>
            <a:pPr lvl="1"/>
            <a:r>
              <a:rPr lang="en-CA" sz="1800" dirty="0">
                <a:latin typeface="Cambria" pitchFamily="18" charset="0"/>
              </a:rPr>
              <a:t>MOTI (transportation by truck/ship/rail)</a:t>
            </a:r>
          </a:p>
          <a:p>
            <a:r>
              <a:rPr lang="en-CA" sz="2000" dirty="0">
                <a:latin typeface="Cambria" pitchFamily="18" charset="0"/>
              </a:rPr>
              <a:t>Provincial Environmental Legislation/Policy</a:t>
            </a:r>
          </a:p>
          <a:p>
            <a:pPr lvl="1"/>
            <a:r>
              <a:rPr lang="en-CA" sz="1800" dirty="0">
                <a:latin typeface="Cambria" pitchFamily="18" charset="0"/>
              </a:rPr>
              <a:t>MOE</a:t>
            </a:r>
          </a:p>
          <a:p>
            <a:pPr lvl="1"/>
            <a:r>
              <a:rPr lang="en-CA" sz="1800" dirty="0">
                <a:latin typeface="Cambria" pitchFamily="18" charset="0"/>
              </a:rPr>
              <a:t>Federal Permitting/Regulation</a:t>
            </a:r>
          </a:p>
          <a:p>
            <a:pPr lvl="1"/>
            <a:r>
              <a:rPr lang="en-CA" sz="1800" dirty="0">
                <a:latin typeface="Cambria" pitchFamily="18" charset="0"/>
              </a:rPr>
              <a:t>NEB</a:t>
            </a:r>
          </a:p>
          <a:p>
            <a:pPr lvl="1"/>
            <a:r>
              <a:rPr lang="en-CA" sz="1800" dirty="0">
                <a:latin typeface="Cambria" pitchFamily="18" charset="0"/>
              </a:rPr>
              <a:t>Transport Canada</a:t>
            </a:r>
          </a:p>
          <a:p>
            <a:r>
              <a:rPr lang="en-CA" sz="2000" dirty="0">
                <a:latin typeface="Cambria" pitchFamily="18" charset="0"/>
              </a:rPr>
              <a:t>Federal Environmental Legislation/Policy</a:t>
            </a:r>
          </a:p>
          <a:p>
            <a:pPr lvl="1"/>
            <a:r>
              <a:rPr lang="en-CA" sz="1800" dirty="0">
                <a:latin typeface="Cambria" pitchFamily="18" charset="0"/>
              </a:rPr>
              <a:t>NRCAN</a:t>
            </a:r>
          </a:p>
          <a:p>
            <a:pPr lvl="1"/>
            <a:r>
              <a:rPr lang="en-CA" sz="1800" dirty="0">
                <a:latin typeface="Cambria" pitchFamily="18" charset="0"/>
              </a:rPr>
              <a:t>CEAA</a:t>
            </a:r>
          </a:p>
          <a:p>
            <a:pPr lvl="1"/>
            <a:r>
              <a:rPr lang="en-CA" sz="1800" dirty="0">
                <a:latin typeface="Cambria" pitchFamily="18" charset="0"/>
              </a:rPr>
              <a:t>DFO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52600"/>
            <a:ext cx="3349396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1271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CA" dirty="0"/>
              <a:t>Integrated Decision Making (IDM)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33400" y="2332037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3200" dirty="0">
              <a:latin typeface="Cambr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http://www.ontariofamilylawblog.com/uploads/image/puzzle%20pieces%20and%20four%20people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695825" y="2495550"/>
            <a:ext cx="3305175" cy="329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388" name="Picture 4" descr="http://www.cericbrown.com/wp-content/uploads/2012/11/Orange-Man-Confused-on-Puzzle-Piec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2400" y="2486400"/>
            <a:ext cx="3304800" cy="330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4191000" y="3657600"/>
            <a:ext cx="30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/>
              <a:t>=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3" name="Picture 7" descr="Generic_PowerPoint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9225" name="Picture 9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/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608C-E659-40C3-B7B9-5CFA2FFB0455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CA" dirty="0"/>
              <a:t>Energy and the Environment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572000" cy="4495800"/>
          </a:xfrm>
        </p:spPr>
        <p:txBody>
          <a:bodyPr/>
          <a:lstStyle/>
          <a:p>
            <a:r>
              <a:rPr lang="en-CA" dirty="0">
                <a:latin typeface="Cambria" pitchFamily="18" charset="0"/>
              </a:rPr>
              <a:t>Air – Natural Gas</a:t>
            </a:r>
            <a:r>
              <a:rPr lang="en-CA" dirty="0"/>
              <a:t> </a:t>
            </a:r>
            <a:r>
              <a:rPr lang="en-CA" dirty="0">
                <a:latin typeface="Cambria" pitchFamily="18" charset="0"/>
              </a:rPr>
              <a:t>Processing</a:t>
            </a:r>
          </a:p>
          <a:p>
            <a:r>
              <a:rPr lang="en-CA" dirty="0">
                <a:latin typeface="Cambria" pitchFamily="18" charset="0"/>
              </a:rPr>
              <a:t>Spills – Pipelines/Rail/Truck</a:t>
            </a:r>
          </a:p>
          <a:p>
            <a:r>
              <a:rPr lang="en-CA" dirty="0">
                <a:latin typeface="Cambria" pitchFamily="18" charset="0"/>
              </a:rPr>
              <a:t>Water – Drilling/Hydraulic Fracturing/Cooling</a:t>
            </a:r>
          </a:p>
          <a:p>
            <a:r>
              <a:rPr lang="en-CA" dirty="0">
                <a:latin typeface="Cambria" pitchFamily="18" charset="0"/>
              </a:rPr>
              <a:t>Land Contamination – all activities</a:t>
            </a:r>
          </a:p>
          <a:p>
            <a:endParaRPr lang="en-CA" dirty="0"/>
          </a:p>
        </p:txBody>
      </p:sp>
      <p:pic>
        <p:nvPicPr>
          <p:cNvPr id="17" name="Picture 16" descr="L:\General\Veron's Files (EERO)\DGIRs\Transports\Executive Flight Centre\DGIR 131294\Photos\Incident Site\P1010384.JPG"/>
          <p:cNvPicPr/>
          <p:nvPr/>
        </p:nvPicPr>
        <p:blipFill>
          <a:blip r:embed="rId6" cstate="print"/>
          <a:srcRect l="17647" t="4233" r="8823"/>
          <a:stretch>
            <a:fillRect/>
          </a:stretch>
        </p:blipFill>
        <p:spPr bwMode="auto">
          <a:xfrm>
            <a:off x="7010400" y="2463000"/>
            <a:ext cx="1905000" cy="17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7" cstate="print"/>
          <a:srcRect l="15504" r="3746"/>
          <a:stretch>
            <a:fillRect/>
          </a:stretch>
        </p:blipFill>
        <p:spPr bwMode="auto">
          <a:xfrm>
            <a:off x="7010400" y="4215600"/>
            <a:ext cx="1905000" cy="172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339" name="Picture 3" descr="http://gdu.gcpe.gov.bc.ca/Photos/Photoshoot_NaturalGas/images/bcgov_130813_oilgas_002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3255" r="5619"/>
          <a:stretch>
            <a:fillRect/>
          </a:stretch>
        </p:blipFill>
        <p:spPr bwMode="auto">
          <a:xfrm>
            <a:off x="4800600" y="2438399"/>
            <a:ext cx="2133600" cy="350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1271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CA" dirty="0"/>
              <a:t>Air - LNG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33400" y="2332037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3200" dirty="0">
              <a:latin typeface="Cambr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209800"/>
            <a:ext cx="57150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CA" sz="2400" b="1" dirty="0">
                <a:latin typeface="Cambria" pitchFamily="18" charset="0"/>
                <a:cs typeface="+mn-cs"/>
              </a:rPr>
              <a:t>Proactive regulatory review </a:t>
            </a:r>
            <a:r>
              <a:rPr lang="en-CA" sz="2400" dirty="0">
                <a:latin typeface="Cambria" pitchFamily="18" charset="0"/>
                <a:cs typeface="+mn-cs"/>
              </a:rPr>
              <a:t>– new guidelines are under consideration for 2014.</a:t>
            </a:r>
          </a:p>
          <a:p>
            <a:pPr marL="514350" indent="-51435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CA" sz="2400" b="1" dirty="0">
                <a:latin typeface="Cambria" pitchFamily="18" charset="0"/>
                <a:cs typeface="+mn-cs"/>
              </a:rPr>
              <a:t>Provide clear consistent guidance that industry wants </a:t>
            </a:r>
            <a:r>
              <a:rPr lang="en-CA" sz="2400" dirty="0">
                <a:latin typeface="Cambria" pitchFamily="18" charset="0"/>
                <a:cs typeface="+mn-cs"/>
              </a:rPr>
              <a:t>- BC will meet or beat national air emission guidelines.</a:t>
            </a:r>
          </a:p>
          <a:p>
            <a:pPr marL="514350" indent="-51435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CA" sz="2400" b="1" dirty="0">
                <a:latin typeface="Cambria" pitchFamily="18" charset="0"/>
                <a:cs typeface="+mn-cs"/>
              </a:rPr>
              <a:t>Address community and environmental health concerns</a:t>
            </a:r>
            <a:r>
              <a:rPr lang="en-CA" sz="2400" dirty="0">
                <a:latin typeface="Cambria" pitchFamily="18" charset="0"/>
                <a:cs typeface="+mn-cs"/>
              </a:rPr>
              <a:t> – interim air quality objectives will reflect leading jurisdictions and current health science.</a:t>
            </a:r>
          </a:p>
        </p:txBody>
      </p:sp>
      <p:pic>
        <p:nvPicPr>
          <p:cNvPr id="11" name="Picture 2" descr="http://www.conocophillips.com/newsroom/PublishingImages/DarwinAustralia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172200" y="3034174"/>
            <a:ext cx="2706960" cy="2452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3" name="Picture 7" descr="Generic_PowerPoint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9225" name="Picture 9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/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CA" dirty="0"/>
              <a:t>Air – Upstream/Midstream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5486400" cy="4343400"/>
          </a:xfrm>
        </p:spPr>
        <p:txBody>
          <a:bodyPr/>
          <a:lstStyle/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2200" dirty="0">
                <a:latin typeface="Cambria" pitchFamily="18" charset="0"/>
              </a:rPr>
              <a:t>Public concern over health/environmental impacts of oil and gas development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2200" dirty="0">
                <a:latin typeface="Cambria" pitchFamily="18" charset="0"/>
              </a:rPr>
              <a:t>Production to meet LNG Projected Target of 83 MTPA is ~ 3x current levels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2200" dirty="0">
                <a:latin typeface="Cambria" pitchFamily="18" charset="0"/>
              </a:rPr>
              <a:t>Flaring reduced by 38% since 1996 while gas production has increased by 74%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2200" dirty="0">
                <a:latin typeface="Cambria" pitchFamily="18" charset="0"/>
              </a:rPr>
              <a:t>Northeast Oil and Gas Human Health Risk Assessment</a:t>
            </a:r>
          </a:p>
          <a:p>
            <a:pPr marL="45720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CA" sz="2200" dirty="0">
                <a:latin typeface="Cambria" pitchFamily="18" charset="0"/>
              </a:rPr>
              <a:t>Ambient Air Monitoring Program Introduced in 2012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3"/>
          <a:stretch>
            <a:fillRect/>
          </a:stretch>
        </p:blipFill>
        <p:spPr>
          <a:xfrm>
            <a:off x="5867400" y="4369021"/>
            <a:ext cx="3048000" cy="2184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608C-E659-40C3-B7B9-5CFA2FFB0455}" type="slidenum">
              <a:rPr lang="en-CA" smtClean="0"/>
              <a:pPr/>
              <a:t>15</a:t>
            </a:fld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1271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CA" dirty="0"/>
              <a:t>Five Conditions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33400" y="2332037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3200" dirty="0">
              <a:latin typeface="Cambr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953000" cy="3611563"/>
          </a:xfrm>
        </p:spPr>
        <p:txBody>
          <a:bodyPr/>
          <a:lstStyle/>
          <a:p>
            <a:r>
              <a:rPr lang="en-CA" dirty="0">
                <a:latin typeface="Cambria" pitchFamily="18" charset="0"/>
              </a:rPr>
              <a:t>World-leading marine oil-spill response, prevention and recovery systems.</a:t>
            </a:r>
          </a:p>
          <a:p>
            <a:r>
              <a:rPr lang="en-CA" dirty="0">
                <a:latin typeface="Cambria" pitchFamily="18" charset="0"/>
              </a:rPr>
              <a:t>World-leading practices for land oil-spill prevention, response and recovery systems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667" t="809" r="1667" b="809"/>
          <a:stretch>
            <a:fillRect/>
          </a:stretch>
        </p:blipFill>
        <p:spPr bwMode="auto">
          <a:xfrm>
            <a:off x="5181600" y="2209800"/>
            <a:ext cx="168642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124200"/>
            <a:ext cx="1695176" cy="219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3962400"/>
            <a:ext cx="1768080" cy="229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3" name="Picture 7" descr="Generic_PowerPoint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9225" name="Picture 9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/>
          <a:lstStyle/>
          <a:p>
            <a:r>
              <a:rPr lang="en-CA" dirty="0"/>
              <a:t> Spills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608C-E659-40C3-B7B9-5CFA2FFB0455}" type="slidenum">
              <a:rPr lang="en-CA" smtClean="0"/>
              <a:pPr/>
              <a:t>17</a:t>
            </a:fld>
            <a:endParaRPr lang="en-CA"/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/>
        </p:nvGraphicFramePr>
        <p:xfrm>
          <a:off x="457200" y="2078065"/>
          <a:ext cx="8382000" cy="41703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>
                          <a:latin typeface="+mn-lt"/>
                          <a:ea typeface="Calibri"/>
                          <a:cs typeface="Times New Roman"/>
                        </a:rPr>
                        <a:t>World-leading marine oil-spill response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>
                          <a:latin typeface="+mn-lt"/>
                          <a:ea typeface="Calibri"/>
                          <a:cs typeface="Times New Roman"/>
                        </a:rPr>
                        <a:t>World-leading practices for land based oil-spill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>
                          <a:latin typeface="+mn-lt"/>
                          <a:ea typeface="Calibri"/>
                          <a:cs typeface="Times New Roman"/>
                        </a:rPr>
                        <a:t>INFLUENCING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>
                          <a:latin typeface="+mn-lt"/>
                          <a:ea typeface="Calibri"/>
                          <a:cs typeface="Times New Roman"/>
                        </a:rPr>
                        <a:t>LEADING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474">
                <a:tc>
                  <a:txBody>
                    <a:bodyPr/>
                    <a:lstStyle/>
                    <a:p>
                      <a:pPr marL="271463" lvl="0" indent="-27146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CA" sz="1600" dirty="0">
                          <a:latin typeface="Calibri"/>
                          <a:ea typeface="Calibri"/>
                          <a:cs typeface="Times New Roman"/>
                        </a:rPr>
                        <a:t>Exclusive federal jurisdiction</a:t>
                      </a: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CA" sz="1600" dirty="0">
                          <a:latin typeface="Calibri"/>
                          <a:ea typeface="Calibri"/>
                          <a:cs typeface="Times New Roman"/>
                        </a:rPr>
                        <a:t>Shared Provincial (response to spills a Crown Land) and Federal (railway and pipeline regulation)jurisdiction</a:t>
                      </a:r>
                    </a:p>
                  </a:txBody>
                  <a:tcPr marL="45548" marR="4554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26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CA" sz="1600" dirty="0">
                          <a:latin typeface="Calibri"/>
                          <a:ea typeface="Calibri"/>
                          <a:cs typeface="Times New Roman"/>
                        </a:rPr>
                        <a:t>Province is working with Canada to see a   world class regime implemented in BC</a:t>
                      </a: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CA" sz="1600" dirty="0">
                          <a:latin typeface="Calibri"/>
                          <a:ea typeface="Calibri"/>
                          <a:cs typeface="Times New Roman"/>
                        </a:rPr>
                        <a:t>MOE is leading the development of a made in BC land based oil spill response regime</a:t>
                      </a:r>
                    </a:p>
                  </a:txBody>
                  <a:tcPr marL="45548" marR="4554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47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CA" sz="1600" dirty="0">
                          <a:latin typeface="Calibri"/>
                          <a:ea typeface="Calibri"/>
                          <a:cs typeface="Times New Roman"/>
                        </a:rPr>
                        <a:t>NUKA reports to provide foundation for our engagement with Canada</a:t>
                      </a: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CA" sz="1600" dirty="0">
                          <a:latin typeface="Calibri"/>
                          <a:ea typeface="Calibri"/>
                          <a:cs typeface="Times New Roman"/>
                        </a:rPr>
                        <a:t>MOE Intentions Paper (along with submissions to NGP hearings) provides foundation for new development policy</a:t>
                      </a:r>
                    </a:p>
                  </a:txBody>
                  <a:tcPr marL="45548" marR="4554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66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CA" sz="1600" dirty="0">
                          <a:latin typeface="Calibri"/>
                          <a:ea typeface="Calibri"/>
                          <a:cs typeface="Times New Roman"/>
                        </a:rPr>
                        <a:t>Establishment of formal engagement with Transport Canada and Coast Guard</a:t>
                      </a:r>
                    </a:p>
                  </a:txBody>
                  <a:tcPr marL="45548" marR="45548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CA" sz="1600" dirty="0">
                          <a:latin typeface="Calibri"/>
                          <a:ea typeface="Calibri"/>
                          <a:cs typeface="Times New Roman"/>
                        </a:rPr>
                        <a:t>Spills Symposium (March 2013) and ongoing industry/government working groups. Strong desire by </a:t>
                      </a:r>
                      <a:r>
                        <a:rPr lang="en-CA" sz="1600" dirty="0" err="1">
                          <a:latin typeface="Calibri"/>
                          <a:ea typeface="Calibri"/>
                          <a:cs typeface="Times New Roman"/>
                        </a:rPr>
                        <a:t>NRCan</a:t>
                      </a:r>
                      <a:r>
                        <a:rPr lang="en-CA" sz="1600" dirty="0">
                          <a:latin typeface="Calibri"/>
                          <a:ea typeface="Calibri"/>
                          <a:cs typeface="Times New Roman"/>
                        </a:rPr>
                        <a:t> and Transport Canada to become engaged</a:t>
                      </a:r>
                    </a:p>
                  </a:txBody>
                  <a:tcPr marL="45548" marR="4554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1271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r>
              <a:rPr lang="en-CA" dirty="0"/>
              <a:t>Water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33400" y="2332037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3200" dirty="0">
              <a:latin typeface="Cambr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114800" cy="3611563"/>
          </a:xfrm>
        </p:spPr>
        <p:txBody>
          <a:bodyPr/>
          <a:lstStyle/>
          <a:p>
            <a:r>
              <a:rPr lang="en-CA" dirty="0">
                <a:latin typeface="Cambria" pitchFamily="18" charset="0"/>
              </a:rPr>
              <a:t>Deep well disposal</a:t>
            </a:r>
          </a:p>
          <a:p>
            <a:r>
              <a:rPr lang="en-CA" dirty="0" err="1">
                <a:latin typeface="Cambria" pitchFamily="18" charset="0"/>
              </a:rPr>
              <a:t>Fracking</a:t>
            </a:r>
            <a:r>
              <a:rPr lang="en-CA" dirty="0">
                <a:latin typeface="Cambria" pitchFamily="18" charset="0"/>
              </a:rPr>
              <a:t> fluid composition</a:t>
            </a:r>
          </a:p>
          <a:p>
            <a:r>
              <a:rPr lang="en-CA" dirty="0">
                <a:latin typeface="Cambria" pitchFamily="18" charset="0"/>
              </a:rPr>
              <a:t>Closed loop future?</a:t>
            </a:r>
          </a:p>
          <a:p>
            <a:endParaRPr lang="en-CA" dirty="0">
              <a:latin typeface="Cambria" pitchFamily="18" charset="0"/>
            </a:endParaRPr>
          </a:p>
        </p:txBody>
      </p:sp>
      <p:pic>
        <p:nvPicPr>
          <p:cNvPr id="5122" name="Picture 2" descr="http://www.recycledfish.org/blog/wp-content/uploads/2014/01/fracking-diagram.gif"/>
          <p:cNvPicPr>
            <a:picLocks noChangeAspect="1" noChangeArrowheads="1"/>
          </p:cNvPicPr>
          <p:nvPr/>
        </p:nvPicPr>
        <p:blipFill>
          <a:blip r:embed="rId6" cstate="print"/>
          <a:srcRect l="1778" t="2286" r="4000" b="4000"/>
          <a:stretch>
            <a:fillRect/>
          </a:stretch>
        </p:blipFill>
        <p:spPr bwMode="auto">
          <a:xfrm>
            <a:off x="4572000" y="2209800"/>
            <a:ext cx="3743092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Picture 2" descr="http://www.waterweb.org/wp-content/uploads/2010/08/water-conservation1.jpg"/>
          <p:cNvPicPr>
            <a:picLocks noChangeAspect="1" noChangeArrowheads="1"/>
          </p:cNvPicPr>
          <p:nvPr/>
        </p:nvPicPr>
        <p:blipFill>
          <a:blip r:embed="rId7" cstate="print"/>
          <a:srcRect b="6725"/>
          <a:stretch>
            <a:fillRect/>
          </a:stretch>
        </p:blipFill>
        <p:spPr bwMode="auto">
          <a:xfrm>
            <a:off x="457200" y="5181600"/>
            <a:ext cx="79200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3" name="Picture 7" descr="Generic_PowerPoint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9225" name="Picture 9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/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CA" dirty="0"/>
              <a:t>Land Remediation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8534400" cy="3048000"/>
          </a:xfrm>
        </p:spPr>
        <p:txBody>
          <a:bodyPr/>
          <a:lstStyle/>
          <a:p>
            <a:pPr marL="0" indent="0">
              <a:buNone/>
            </a:pPr>
            <a:r>
              <a:rPr lang="en-CA" b="1" dirty="0">
                <a:latin typeface="Cambria" pitchFamily="18" charset="0"/>
              </a:rPr>
              <a:t>Contaminated Sites Regulation:</a:t>
            </a:r>
          </a:p>
          <a:p>
            <a:r>
              <a:rPr lang="en-CA" dirty="0">
                <a:latin typeface="Cambria" pitchFamily="18" charset="0"/>
              </a:rPr>
              <a:t>Production – well sites/pits/</a:t>
            </a:r>
          </a:p>
          <a:p>
            <a:r>
              <a:rPr lang="en-CA" dirty="0">
                <a:latin typeface="Cambria" pitchFamily="18" charset="0"/>
              </a:rPr>
              <a:t>Processing – upstream and downstream/refinery</a:t>
            </a:r>
          </a:p>
          <a:p>
            <a:r>
              <a:rPr lang="en-CA" dirty="0">
                <a:latin typeface="Cambria" pitchFamily="18" charset="0"/>
              </a:rPr>
              <a:t>Retail – service stations</a:t>
            </a:r>
          </a:p>
          <a:p>
            <a:pPr marL="0" indent="0">
              <a:buNone/>
            </a:pPr>
            <a:endParaRPr lang="en-CA" dirty="0">
              <a:latin typeface="Cambria" pitchFamily="18" charset="0"/>
            </a:endParaRPr>
          </a:p>
          <a:p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00600"/>
            <a:ext cx="2647950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2" descr="Land Remediation"/>
          <p:cNvPicPr>
            <a:picLocks noChangeAspect="1" noChangeArrowheads="1"/>
          </p:cNvPicPr>
          <p:nvPr/>
        </p:nvPicPr>
        <p:blipFill>
          <a:blip r:embed="rId7" cstate="print"/>
          <a:srcRect b="10811"/>
          <a:stretch>
            <a:fillRect/>
          </a:stretch>
        </p:blipFill>
        <p:spPr bwMode="auto">
          <a:xfrm>
            <a:off x="457200" y="4800601"/>
            <a:ext cx="2628000" cy="1757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4800600"/>
            <a:ext cx="2628900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608C-E659-40C3-B7B9-5CFA2FFB0455}" type="slidenum">
              <a:rPr lang="en-CA" smtClean="0"/>
              <a:pPr/>
              <a:t>19</a:t>
            </a:fld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1271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33400" y="2332037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3200" dirty="0">
                <a:latin typeface="Cambria" pitchFamily="18" charset="0"/>
              </a:rPr>
              <a:t>A changing world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3200" dirty="0">
                <a:latin typeface="Cambria" pitchFamily="18" charset="0"/>
              </a:rPr>
              <a:t>New environmental paradigm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3200" dirty="0">
                <a:latin typeface="Cambria" pitchFamily="18" charset="0"/>
              </a:rPr>
              <a:t>Energy and the environment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CA" sz="3200" dirty="0">
                <a:latin typeface="Cambria" pitchFamily="18" charset="0"/>
              </a:rPr>
              <a:t>Government’s approach for energy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3200" dirty="0">
              <a:latin typeface="Cambr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haredServices_PowerPoint_DkBkg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8" name="Picture 8" descr="BCID_V_key_rgb_r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050" y="120650"/>
            <a:ext cx="7326313" cy="6615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3" name="Picture 7" descr="Generic_PowerPoint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9225" name="Picture 9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/>
              <a:t>The Good Old Days</a:t>
            </a:r>
            <a:endParaRPr lang="en-CA" dirty="0"/>
          </a:p>
        </p:txBody>
      </p:sp>
      <p:pic>
        <p:nvPicPr>
          <p:cNvPr id="7" name="Content Placeholder 3"/>
          <p:cNvPicPr>
            <a:picLocks noGrp="1"/>
          </p:cNvPicPr>
          <p:nvPr>
            <p:ph idx="1"/>
          </p:nvPr>
        </p:nvPicPr>
        <p:blipFill>
          <a:blip r:embed="rId6" cstate="print"/>
          <a:srcRect t="2304"/>
          <a:stretch>
            <a:fillRect/>
          </a:stretch>
        </p:blipFill>
        <p:spPr bwMode="auto">
          <a:xfrm>
            <a:off x="2133600" y="2438400"/>
            <a:ext cx="5029200" cy="3740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1271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A Changing Social Landscape</a:t>
            </a:r>
            <a:endParaRPr lang="en-CA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33400" y="2362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3200" dirty="0">
              <a:latin typeface="Cambr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71725"/>
            <a:ext cx="2733883" cy="1819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2819400"/>
            <a:ext cx="203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ambria" pitchFamily="18" charset="0"/>
              </a:rPr>
              <a:t>URBANIZATION</a:t>
            </a:r>
            <a:endParaRPr lang="en-CA" dirty="0">
              <a:latin typeface="Cambria" pitchFamily="18" charset="0"/>
            </a:endParaRPr>
          </a:p>
        </p:txBody>
      </p:sp>
      <p:pic>
        <p:nvPicPr>
          <p:cNvPr id="10" name="Picture 19" descr="http://www.thinkplaninvest.com/wp-content/uploads/2010/05/recession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47600" y="2816400"/>
            <a:ext cx="2544000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876800" y="3200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ambria" pitchFamily="18" charset="0"/>
              </a:rPr>
              <a:t>FISCAL</a:t>
            </a:r>
            <a:r>
              <a:rPr lang="en-CA" dirty="0">
                <a:latin typeface="Cambria" pitchFamily="18" charset="0"/>
              </a:rPr>
              <a:t> </a:t>
            </a:r>
            <a:r>
              <a:rPr lang="en-CA" sz="2000" dirty="0">
                <a:latin typeface="Cambria" pitchFamily="18" charset="0"/>
              </a:rPr>
              <a:t>LIMITATIONS</a:t>
            </a:r>
            <a:endParaRPr lang="en-CA" dirty="0">
              <a:latin typeface="Cambria" pitchFamily="18" charset="0"/>
            </a:endParaRPr>
          </a:p>
        </p:txBody>
      </p:sp>
      <p:pic>
        <p:nvPicPr>
          <p:cNvPr id="12" name="Picture 17" descr="http://www.freshhealthyvending.com/wp-content/uploads/2010/09/Jobs-Older-Workers.jpeg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 t="9226"/>
          <a:stretch>
            <a:fillRect/>
          </a:stretch>
        </p:blipFill>
        <p:spPr bwMode="auto">
          <a:xfrm>
            <a:off x="228600" y="3962400"/>
            <a:ext cx="1905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133600" y="5181600"/>
            <a:ext cx="217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ambria" pitchFamily="18" charset="0"/>
              </a:rPr>
              <a:t>DEMOGRAPHICS</a:t>
            </a:r>
            <a:endParaRPr lang="en-CA" dirty="0">
              <a:latin typeface="Cambria" pitchFamily="18" charset="0"/>
            </a:endParaRPr>
          </a:p>
        </p:txBody>
      </p:sp>
      <p:pic>
        <p:nvPicPr>
          <p:cNvPr id="14" name="Picture 15" descr="http://www.jpfarley.com/Portals/88317/images/healthcarecosts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r="4000"/>
          <a:stretch>
            <a:fillRect/>
          </a:stretch>
        </p:blipFill>
        <p:spPr bwMode="auto">
          <a:xfrm>
            <a:off x="4419600" y="4419600"/>
            <a:ext cx="2216953" cy="2057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6781800" y="5181600"/>
            <a:ext cx="1784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Cambria" pitchFamily="18" charset="0"/>
              </a:rPr>
              <a:t>COMPETING</a:t>
            </a:r>
            <a:r>
              <a:rPr lang="en-CA" dirty="0">
                <a:latin typeface="Cambria" pitchFamily="18" charset="0"/>
              </a:rPr>
              <a:t> </a:t>
            </a:r>
            <a:r>
              <a:rPr lang="en-CA" sz="2000" dirty="0">
                <a:latin typeface="Cambria" pitchFamily="18" charset="0"/>
              </a:rPr>
              <a:t>DEMANDS</a:t>
            </a:r>
            <a:endParaRPr lang="en-CA" dirty="0">
              <a:latin typeface="Cambria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3" name="Picture 7" descr="Generic_PowerPoint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9225" name="Picture 9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/>
          <a:lstStyle/>
          <a:p>
            <a:r>
              <a:rPr lang="en-CA" dirty="0"/>
              <a:t> Public Interest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810000"/>
          </a:xfrm>
        </p:spPr>
        <p:txBody>
          <a:bodyPr/>
          <a:lstStyle/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r>
              <a:rPr lang="en-CA" dirty="0">
                <a:solidFill>
                  <a:prstClr val="black"/>
                </a:solidFill>
                <a:latin typeface="Cambria" pitchFamily="18" charset="0"/>
              </a:rPr>
              <a:t>Greater access to information – an educated populace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/>
          <a:p>
            <a:r>
              <a:rPr lang="en-CA" dirty="0">
                <a:latin typeface="Cambria" pitchFamily="18" charset="0"/>
              </a:rPr>
              <a:t>Rising public expectations</a:t>
            </a:r>
          </a:p>
          <a:p>
            <a:r>
              <a:rPr lang="en-CA" dirty="0">
                <a:latin typeface="Cambria" pitchFamily="18" charset="0"/>
              </a:rPr>
              <a:t>Perceptions of risk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12" name="Picture 2" descr="http://interviewpenguin.com/wp-content/uploads/2011/09/women-at-compu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8219" y="4191000"/>
            <a:ext cx="3332781" cy="2216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608C-E659-40C3-B7B9-5CFA2FFB045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1271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33400" y="2332037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3200" dirty="0">
              <a:latin typeface="Cambr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/>
              <a:pPr/>
              <a:t>6</a:t>
            </a:fld>
            <a:endParaRPr lang="en-CA"/>
          </a:p>
        </p:txBody>
      </p:sp>
      <p:pic>
        <p:nvPicPr>
          <p:cNvPr id="28674" name="Picture 2" descr="Twister big mat w shadows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00" t="7463" r="11000"/>
          <a:stretch>
            <a:fillRect/>
          </a:stretch>
        </p:blipFill>
        <p:spPr bwMode="auto">
          <a:xfrm>
            <a:off x="1828800" y="2257926"/>
            <a:ext cx="5638800" cy="46000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CA" dirty="0"/>
              <a:t>Can’t Touch Everything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3" name="Picture 7" descr="Generic_PowerPoint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9225" name="Picture 9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r>
              <a:rPr lang="en-CA" dirty="0"/>
              <a:t>An Evolving Statutory Model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/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608C-E659-40C3-B7B9-5CFA2FFB0455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2047875"/>
            <a:ext cx="2600325" cy="17621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5275" y="3562290"/>
            <a:ext cx="2600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Cambria" pitchFamily="18" charset="0"/>
              </a:rPr>
              <a:t>RISK BASED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1400" y="2647950"/>
            <a:ext cx="1809750" cy="2533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505200" y="5410200"/>
            <a:ext cx="205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Cambria" pitchFamily="18" charset="0"/>
              </a:rPr>
              <a:t>PROFESSIONAL RELIANCE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4038600"/>
            <a:ext cx="1986591" cy="190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286891" y="5943600"/>
            <a:ext cx="253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Cambria" pitchFamily="18" charset="0"/>
              </a:rPr>
              <a:t>NON REGULATORY APPROACHES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00800" y="4124325"/>
            <a:ext cx="22383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6382866" y="6076669"/>
            <a:ext cx="2151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Cambria" pitchFamily="18" charset="0"/>
              </a:rPr>
              <a:t>STRATEGIC PARTNERSHIPS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8827" y="1981200"/>
            <a:ext cx="2244173" cy="179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6192697" y="3559314"/>
            <a:ext cx="2570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latin typeface="Cambria" pitchFamily="18" charset="0"/>
              </a:rPr>
              <a:t>INDUSTRY WIDE STANDARDS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Generic_PowerPoint_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11271" name="Picture 7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CA" dirty="0"/>
              <a:t>Resource Development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533400" y="2332037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3200" dirty="0">
              <a:latin typeface="Cambria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8034-AB0B-485B-91A3-9FB25CCDBD70}" type="slidenum">
              <a:rPr lang="en-CA" smtClean="0"/>
              <a:pPr/>
              <a:t>8</a:t>
            </a:fld>
            <a:endParaRPr lang="en-CA"/>
          </a:p>
        </p:txBody>
      </p:sp>
      <p:pic>
        <p:nvPicPr>
          <p:cNvPr id="11" name="Picture 6" descr="http://www.bcjobsplan.ca/wp-content/themes/bcjobsplan/images/bc-jobs-plan-social-i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4401" y="2383044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34" y="4743450"/>
            <a:ext cx="264795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10" y="4724400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6146" y="2544052"/>
            <a:ext cx="2190750" cy="15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78294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haredServices_PowerPoint_LtBkg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  <p:pic>
        <p:nvPicPr>
          <p:cNvPr id="9223" name="Picture 7" descr="Generic_PowerPoint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00188"/>
          </a:xfrm>
          <a:prstGeom prst="rect">
            <a:avLst/>
          </a:prstGeom>
          <a:noFill/>
        </p:spPr>
      </p:pic>
      <p:pic>
        <p:nvPicPr>
          <p:cNvPr id="9225" name="Picture 9" descr="BCID_H_key_rgb_r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80963"/>
            <a:ext cx="3124200" cy="129063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/>
          <a:lstStyle/>
          <a:p>
            <a:r>
              <a:rPr lang="en-CA" dirty="0"/>
              <a:t>Hydrocarbons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/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  <a:p>
            <a:pPr lvl="0"/>
            <a:endParaRPr lang="en-CA" dirty="0">
              <a:solidFill>
                <a:prstClr val="black"/>
              </a:solidFill>
              <a:latin typeface="Cambria" pitchFamily="18" charset="0"/>
            </a:endParaRPr>
          </a:p>
        </p:txBody>
      </p:sp>
      <p:pic>
        <p:nvPicPr>
          <p:cNvPr id="24" name="Picture 2" descr="https://encrypted-tbn3.gstatic.com/images?q=tbn:ANd9GcSAKMybOInEKIY4P3f8nWlo3s8aPAdroObShgcRPvX4nbqJZH83r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20" y="5038724"/>
            <a:ext cx="2229480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5" name="Picture 4" descr="https://encrypted-tbn2.gstatic.com/images?q=tbn:ANd9GcQJmJLs1nEGpfbVLMhYZ826oLFK3d3nNgIlFH8EUG0QOxomJyB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37" y="5038724"/>
            <a:ext cx="2376263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s://encrypted-tbn2.gstatic.com/images?q=tbn:ANd9GcQbgvaNczo71bA2kP2FGodTvLr0YR1G3zBbggpBEKWZFJI9AfDYq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81" y="5029200"/>
            <a:ext cx="2051719" cy="1743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6" name="Picture 6" descr="http://www.pipelinenewsnorth.ca/apps/pbcsi.dll/bilde?Site=GP&amp;Date=20110124&amp;Category=PIPELINE0118&amp;ArtNo=301249979&amp;Ref=AR&amp;maxw=28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4162" r="4100" b="3410"/>
          <a:stretch>
            <a:fillRect/>
          </a:stretch>
        </p:blipFill>
        <p:spPr bwMode="auto">
          <a:xfrm>
            <a:off x="4800600" y="5058508"/>
            <a:ext cx="2133600" cy="172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155856"/>
              </p:ext>
            </p:extLst>
          </p:nvPr>
        </p:nvGraphicFramePr>
        <p:xfrm>
          <a:off x="1828801" y="2340780"/>
          <a:ext cx="5791199" cy="24750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21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465">
                <a:tc>
                  <a:txBody>
                    <a:bodyPr/>
                    <a:lstStyle/>
                    <a:p>
                      <a:endParaRPr lang="en-C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Oil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Gas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465">
                <a:tc>
                  <a:txBody>
                    <a:bodyPr/>
                    <a:lstStyle/>
                    <a:p>
                      <a:r>
                        <a:rPr lang="en-CA" b="1" dirty="0"/>
                        <a:t>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CA" sz="2400" b="1" dirty="0"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CA" sz="2400" b="1">
                          <a:latin typeface="Wingdings" pitchFamily="2" charset="2"/>
                        </a:rPr>
                        <a:t>ü</a:t>
                      </a:r>
                      <a:endParaRPr lang="en-CA" sz="2400" b="1" dirty="0">
                        <a:latin typeface="Wingdings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465">
                <a:tc>
                  <a:txBody>
                    <a:bodyPr/>
                    <a:lstStyle/>
                    <a:p>
                      <a:r>
                        <a:rPr lang="en-CA" b="1" dirty="0"/>
                        <a:t>Conveyance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CA" sz="2400" b="1">
                          <a:latin typeface="Wingdings" pitchFamily="2" charset="2"/>
                        </a:rPr>
                        <a:t>ü</a:t>
                      </a:r>
                      <a:endParaRPr lang="en-CA" sz="2400" b="1" dirty="0">
                        <a:latin typeface="Wingdings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CA" sz="2400" b="1">
                          <a:latin typeface="Wingdings" pitchFamily="2" charset="2"/>
                        </a:rPr>
                        <a:t>ü</a:t>
                      </a:r>
                      <a:endParaRPr lang="en-CA" sz="2400" b="1" dirty="0">
                        <a:latin typeface="Wingdings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465">
                <a:tc>
                  <a:txBody>
                    <a:bodyPr/>
                    <a:lstStyle/>
                    <a:p>
                      <a:r>
                        <a:rPr lang="en-CA" b="1" dirty="0"/>
                        <a:t>Processing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CA" sz="2400" b="1">
                          <a:latin typeface="Wingdings" pitchFamily="2" charset="2"/>
                        </a:rPr>
                        <a:t>ü</a:t>
                      </a:r>
                      <a:endParaRPr lang="en-CA" sz="2400" b="1" dirty="0">
                        <a:latin typeface="Wingdings" pitchFamily="2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CA" sz="2400" b="1">
                          <a:latin typeface="Wingdings" pitchFamily="2" charset="2"/>
                        </a:rPr>
                        <a:t>ü</a:t>
                      </a:r>
                      <a:endParaRPr lang="en-CA" sz="2400" b="1" dirty="0">
                        <a:latin typeface="Wingdings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29">
                <a:tc>
                  <a:txBody>
                    <a:bodyPr/>
                    <a:lstStyle/>
                    <a:p>
                      <a:r>
                        <a:rPr lang="en-CA" b="1" dirty="0"/>
                        <a:t>Retail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CA" sz="2400" b="1" dirty="0"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CA" sz="2400" b="1" dirty="0">
                          <a:latin typeface="Wingdings" pitchFamily="2" charset="2"/>
                        </a:rPr>
                        <a:t>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608C-E659-40C3-B7B9-5CFA2FFB0455}" type="slidenum">
              <a:rPr lang="en-CA" smtClean="0"/>
              <a:pPr/>
              <a:t>9</a:t>
            </a:fld>
            <a:endParaRPr lang="en-C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neric_BC_PowerPoint">
  <a:themeElements>
    <a:clrScheme name="Generic_BC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_BC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_BC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_BC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_BC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_BC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_BC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_BC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_BC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_BC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_BC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_BC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_BC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</TotalTime>
  <Words>512</Words>
  <Application>Microsoft Office PowerPoint</Application>
  <PresentationFormat>On-screen Show (4:3)</PresentationFormat>
  <Paragraphs>165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Generic_BC_PowerPoint</vt:lpstr>
      <vt:lpstr>The Evolution of Environmental Management in BC:  A Waste Management Perspective</vt:lpstr>
      <vt:lpstr>Outline</vt:lpstr>
      <vt:lpstr>The Good Old Days</vt:lpstr>
      <vt:lpstr>A Changing Social Landscape</vt:lpstr>
      <vt:lpstr> Public Interest</vt:lpstr>
      <vt:lpstr>Can’t Touch Everything</vt:lpstr>
      <vt:lpstr>An Evolving Statutory Model</vt:lpstr>
      <vt:lpstr>Resource Development</vt:lpstr>
      <vt:lpstr>Hydrocarbons</vt:lpstr>
      <vt:lpstr>Role of Environment</vt:lpstr>
      <vt:lpstr>ENERGY - A Complex  Regulatory Landscape</vt:lpstr>
      <vt:lpstr>Integrated Decision Making (IDM)</vt:lpstr>
      <vt:lpstr>Energy and the Environment</vt:lpstr>
      <vt:lpstr>Air - LNG</vt:lpstr>
      <vt:lpstr>Air – Upstream/Midstream</vt:lpstr>
      <vt:lpstr>Five Conditions</vt:lpstr>
      <vt:lpstr> Spills</vt:lpstr>
      <vt:lpstr>Water</vt:lpstr>
      <vt:lpstr>Land Remediation</vt:lpstr>
      <vt:lpstr>PowerPoint Presentation</vt:lpstr>
    </vt:vector>
  </TitlesOfParts>
  <Company>Province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Calvin  Jones</dc:creator>
  <cp:lastModifiedBy>lgilmour</cp:lastModifiedBy>
  <cp:revision>78</cp:revision>
  <dcterms:created xsi:type="dcterms:W3CDTF">2007-06-22T22:26:06Z</dcterms:created>
  <dcterms:modified xsi:type="dcterms:W3CDTF">2023-07-04T23:48:58Z</dcterms:modified>
</cp:coreProperties>
</file>